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441019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Máquinas de Turing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381333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Vamos explorar três implementações de autômatos: uma Máquina de Turing simples, uma Máquina de Turing com espaço extra na fita, e um Autômato de Pilha. Vamos entender como cada uma dessas máquinas funciona, analisando os códigos fornecidos e seus respectivos exemplos de uso.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1079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72621" y="475178"/>
            <a:ext cx="8180784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Máquina de Turing com Espaço Extra na Fita</a:t>
            </a:r>
            <a:endParaRPr lang="en-US" sz="3202" dirty="0"/>
          </a:p>
        </p:txBody>
      </p:sp>
      <p:sp>
        <p:nvSpPr>
          <p:cNvPr id="5" name="Text 2"/>
          <p:cNvSpPr/>
          <p:nvPr/>
        </p:nvSpPr>
        <p:spPr>
          <a:xfrm>
            <a:off x="3148965" y="1328976"/>
            <a:ext cx="860869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Inicialização</a:t>
            </a:r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fita, o estado inicial, os estados de aceitação e as transições são configurados nas funções dentro da classe </a:t>
            </a:r>
            <a:pPr algn="l" indent="0" marL="0">
              <a:lnSpc>
                <a:spcPts val="2177"/>
              </a:lnSpc>
              <a:buNone/>
            </a:pPr>
            <a:r>
              <a:rPr lang="en-US" sz="1361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TuringMachine</a:t>
            </a:r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361" dirty="0"/>
          </a:p>
        </p:txBody>
      </p:sp>
      <p:sp>
        <p:nvSpPr>
          <p:cNvPr id="6" name="Shape 3"/>
          <p:cNvSpPr/>
          <p:nvPr/>
        </p:nvSpPr>
        <p:spPr>
          <a:xfrm>
            <a:off x="2872621" y="2076450"/>
            <a:ext cx="8885039" cy="5237559"/>
          </a:xfrm>
          <a:prstGeom prst="roundRect">
            <a:avLst>
              <a:gd name="adj" fmla="val 5939"/>
            </a:avLst>
          </a:prstGeom>
          <a:solidFill>
            <a:srgbClr val="E7EBFE"/>
          </a:solidFill>
          <a:ln/>
        </p:spPr>
      </p:sp>
      <p:sp>
        <p:nvSpPr>
          <p:cNvPr id="7" name="Shape 4"/>
          <p:cNvSpPr/>
          <p:nvPr/>
        </p:nvSpPr>
        <p:spPr>
          <a:xfrm>
            <a:off x="2864048" y="2076450"/>
            <a:ext cx="8902184" cy="5237559"/>
          </a:xfrm>
          <a:prstGeom prst="roundRect">
            <a:avLst>
              <a:gd name="adj" fmla="val 495"/>
            </a:avLst>
          </a:prstGeom>
          <a:solidFill>
            <a:srgbClr val="E7EBFE"/>
          </a:solidFill>
          <a:ln/>
        </p:spPr>
      </p:sp>
      <p:sp>
        <p:nvSpPr>
          <p:cNvPr id="8" name="Text 5"/>
          <p:cNvSpPr/>
          <p:nvPr/>
        </p:nvSpPr>
        <p:spPr>
          <a:xfrm>
            <a:off x="3036808" y="2205990"/>
            <a:ext cx="8556665" cy="4978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tape = "aaabbb"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initial_state = "q0"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accepting_states = {"q_accept"}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transitions = {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("q0", "a"): ("q1", "X", "R"),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"a"): ("q1", "a", "R"),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"b"): ("q2", "Y", "L"),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("q2", "a"): ("q2", "a", "L"),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("q2", "X"): ("q0", "X", "R"),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"Y"): ("q1", "Y", "R"),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 "): ("q_accept", " ", "N"),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Adicione mais transições conforme necessário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tm = TuringMachine(tape, initial_state, accepting_states, transitions)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result_tape, final_state = tm.run()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print(f"Fita final: {result_tape.strip()}")</a:t>
            </a:r>
            <a:endParaRPr lang="en-US" sz="1361" dirty="0"/>
          </a:p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print(f"Estado final: {final_state}")</a:t>
            </a:r>
            <a:endParaRPr lang="en-US" sz="1361" dirty="0"/>
          </a:p>
        </p:txBody>
      </p:sp>
      <p:sp>
        <p:nvSpPr>
          <p:cNvPr id="9" name="Text 6"/>
          <p:cNvSpPr/>
          <p:nvPr/>
        </p:nvSpPr>
        <p:spPr>
          <a:xfrm>
            <a:off x="3148965" y="7508319"/>
            <a:ext cx="860869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Espaço Extra</a:t>
            </a:r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fita inicial é estendida com espaços adicionais para operações mais complexas.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3148965" y="7845385"/>
            <a:ext cx="860869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Transições</a:t>
            </a:r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As transições são configuradas para manipular tanto os símbolos iniciais quanto os espaços adicionados.</a:t>
            </a:r>
            <a:endParaRPr lang="en-US" sz="1361" dirty="0"/>
          </a:p>
        </p:txBody>
      </p:sp>
      <p:sp>
        <p:nvSpPr>
          <p:cNvPr id="11" name="Text 8"/>
          <p:cNvSpPr/>
          <p:nvPr/>
        </p:nvSpPr>
        <p:spPr>
          <a:xfrm>
            <a:off x="3148965" y="8182451"/>
            <a:ext cx="860869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Parada e Resultado</a:t>
            </a:r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Similar à máquina simples, a execução para quando não há mais transições aplicáveis ou um estado de aceitação é alcançado.</a:t>
            </a:r>
            <a:endParaRPr lang="en-US" sz="136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94704" y="527090"/>
            <a:ext cx="4503777" cy="562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33"/>
              </a:lnSpc>
              <a:buNone/>
            </a:pPr>
            <a:r>
              <a:rPr lang="en-US" sz="354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Autômato de Pilha</a:t>
            </a:r>
            <a:endParaRPr lang="en-US" sz="3546" dirty="0"/>
          </a:p>
        </p:txBody>
      </p:sp>
      <p:sp>
        <p:nvSpPr>
          <p:cNvPr id="5" name="Text 2"/>
          <p:cNvSpPr/>
          <p:nvPr/>
        </p:nvSpPr>
        <p:spPr>
          <a:xfrm>
            <a:off x="2700933" y="1472803"/>
            <a:ext cx="9534644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412"/>
              </a:lnSpc>
              <a:buSzPct val="100000"/>
              <a:buChar char="•"/>
            </a:pPr>
            <a:r>
              <a:rPr lang="en-US" sz="150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Incialização</a:t>
            </a:r>
            <a:pPr algn="l"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Define-se o estado inicial, os estados de aceitação e as transições. Para cada símbolo de entrada, a máquina decide se empilha ou desempilha, dependendo das transições definidas.</a:t>
            </a:r>
            <a:endParaRPr lang="en-US" sz="1507" dirty="0"/>
          </a:p>
        </p:txBody>
      </p:sp>
      <p:sp>
        <p:nvSpPr>
          <p:cNvPr id="6" name="Shape 3"/>
          <p:cNvSpPr/>
          <p:nvPr/>
        </p:nvSpPr>
        <p:spPr>
          <a:xfrm>
            <a:off x="2394704" y="2300526"/>
            <a:ext cx="9840873" cy="4880372"/>
          </a:xfrm>
          <a:prstGeom prst="roundRect">
            <a:avLst>
              <a:gd name="adj" fmla="val 7060"/>
            </a:avLst>
          </a:prstGeom>
          <a:solidFill>
            <a:srgbClr val="E7EBFE"/>
          </a:solidFill>
          <a:ln/>
        </p:spPr>
      </p:sp>
      <p:sp>
        <p:nvSpPr>
          <p:cNvPr id="7" name="Shape 4"/>
          <p:cNvSpPr/>
          <p:nvPr/>
        </p:nvSpPr>
        <p:spPr>
          <a:xfrm>
            <a:off x="2385179" y="2300526"/>
            <a:ext cx="9859923" cy="4880372"/>
          </a:xfrm>
          <a:prstGeom prst="roundRect">
            <a:avLst>
              <a:gd name="adj" fmla="val 588"/>
            </a:avLst>
          </a:prstGeom>
          <a:solidFill>
            <a:srgbClr val="E7EBFE"/>
          </a:solidFill>
          <a:ln/>
        </p:spPr>
      </p:sp>
      <p:sp>
        <p:nvSpPr>
          <p:cNvPr id="8" name="Text 5"/>
          <p:cNvSpPr/>
          <p:nvPr/>
        </p:nvSpPr>
        <p:spPr>
          <a:xfrm>
            <a:off x="2576512" y="2443996"/>
            <a:ext cx="9477256" cy="45934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initial_state = "q0"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accepting_states = {"q_accept"}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transitions = {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("q0", "a", None): ("q1", "PUSH", "A"),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"a", "A"): ("q1", "PUSH", "A"),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("q1", "b", "A"): ("q2", "POP", None),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("q2", "b", "A"): ("q2", "POP", None),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("q2", None, None): ("q_accept", None, None),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Adicione mais transições conforme necessário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 = StackAutomaton(initial_state, accepting_states, transitions)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input_string = "aaabbb"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is_accepted = sa.run(input_string)</a:t>
            </a:r>
            <a:endParaRPr lang="en-US" sz="1507" dirty="0"/>
          </a:p>
          <a:p>
            <a:pPr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print(f"A entrada '{input_string}' foi {'aceita' if is_accepted else 'rejeitada'} pelo autômato de pilha.")</a:t>
            </a:r>
            <a:endParaRPr lang="en-US" sz="1507" dirty="0"/>
          </a:p>
        </p:txBody>
      </p:sp>
      <p:sp>
        <p:nvSpPr>
          <p:cNvPr id="9" name="Text 6"/>
          <p:cNvSpPr/>
          <p:nvPr/>
        </p:nvSpPr>
        <p:spPr>
          <a:xfrm>
            <a:off x="2700933" y="7396163"/>
            <a:ext cx="9534644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12"/>
              </a:lnSpc>
              <a:buSzPct val="100000"/>
              <a:buChar char="•"/>
            </a:pPr>
            <a:r>
              <a:rPr lang="en-US" sz="150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Verificação</a:t>
            </a:r>
            <a:pPr algn="l" indent="0" marL="0">
              <a:lnSpc>
                <a:spcPts val="2412"/>
              </a:lnSpc>
              <a:buNone/>
            </a:pPr>
            <a:r>
              <a:rPr lang="en-US" sz="150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Após processar a entrada, verifica se a pilha está vazia e se a máquina está em um estado de aceitação.</a:t>
            </a:r>
            <a:endParaRPr lang="en-US" sz="150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12094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Conclusão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2884408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Nesta apresentação, exploramos as Máquinas de Turing e os Autômatos de Pilha, dois modelos fundamentais da teoria da computação. Além de serem ferramentas importantes para a compreensão da teoria da computação, as Máquinas de Turing e os Autômatos de Pilha têm aplicações práticas em diversas áreas, como a criptografia e a linguística computacional. O estudo desses modelos também é essencial para a compreensão do funcionamento interno dos diversos tipos de computadores e dispositivos eletrônicos.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632245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129" y="1309568"/>
            <a:ext cx="6892885" cy="579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64"/>
              </a:lnSpc>
              <a:buNone/>
            </a:pPr>
            <a:r>
              <a:rPr lang="en-US" sz="365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Definição de Máquinas de Turing</a:t>
            </a:r>
            <a:endParaRPr lang="en-US" sz="3651" dirty="0"/>
          </a:p>
        </p:txBody>
      </p:sp>
      <p:sp>
        <p:nvSpPr>
          <p:cNvPr id="6" name="Text 2"/>
          <p:cNvSpPr/>
          <p:nvPr/>
        </p:nvSpPr>
        <p:spPr>
          <a:xfrm>
            <a:off x="6176129" y="2184678"/>
            <a:ext cx="7764542" cy="630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Máquina de Turing é um modelo matemático de computação que consiste em uma fita infinita, uma cabeça de leitura/escrita e um conjunto de estados.</a:t>
            </a:r>
            <a:endParaRPr lang="en-US" sz="1552" dirty="0"/>
          </a:p>
        </p:txBody>
      </p:sp>
      <p:sp>
        <p:nvSpPr>
          <p:cNvPr id="7" name="Shape 3"/>
          <p:cNvSpPr/>
          <p:nvPr/>
        </p:nvSpPr>
        <p:spPr>
          <a:xfrm>
            <a:off x="6176129" y="3036927"/>
            <a:ext cx="7764542" cy="1163003"/>
          </a:xfrm>
          <a:prstGeom prst="roundRect">
            <a:avLst>
              <a:gd name="adj" fmla="val 305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96037" y="3256836"/>
            <a:ext cx="231838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2"/>
              </a:lnSpc>
              <a:buNone/>
            </a:pPr>
            <a:r>
              <a:rPr lang="en-US" sz="1826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Fita Infinita</a:t>
            </a:r>
            <a:endParaRPr lang="en-US" sz="1826" dirty="0"/>
          </a:p>
        </p:txBody>
      </p:sp>
      <p:sp>
        <p:nvSpPr>
          <p:cNvPr id="9" name="Text 5"/>
          <p:cNvSpPr/>
          <p:nvPr/>
        </p:nvSpPr>
        <p:spPr>
          <a:xfrm>
            <a:off x="6396037" y="3664744"/>
            <a:ext cx="732472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fita contém símbolos que representam os dados de entrada e saída da máquina.</a:t>
            </a:r>
            <a:endParaRPr lang="en-US" sz="1552" dirty="0"/>
          </a:p>
        </p:txBody>
      </p:sp>
      <p:sp>
        <p:nvSpPr>
          <p:cNvPr id="10" name="Shape 6"/>
          <p:cNvSpPr/>
          <p:nvPr/>
        </p:nvSpPr>
        <p:spPr>
          <a:xfrm>
            <a:off x="6176129" y="4396978"/>
            <a:ext cx="7764542" cy="1163003"/>
          </a:xfrm>
          <a:prstGeom prst="roundRect">
            <a:avLst>
              <a:gd name="adj" fmla="val 305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96037" y="4616887"/>
            <a:ext cx="2663428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2"/>
              </a:lnSpc>
              <a:buNone/>
            </a:pPr>
            <a:r>
              <a:rPr lang="en-US" sz="1826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Cabeça de Leitura/Escrita</a:t>
            </a:r>
            <a:endParaRPr lang="en-US" sz="1826" dirty="0"/>
          </a:p>
        </p:txBody>
      </p:sp>
      <p:sp>
        <p:nvSpPr>
          <p:cNvPr id="12" name="Text 8"/>
          <p:cNvSpPr/>
          <p:nvPr/>
        </p:nvSpPr>
        <p:spPr>
          <a:xfrm>
            <a:off x="6396037" y="5024795"/>
            <a:ext cx="732472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cabeça lê e escreve símbolos na fita, movendo-se para a esquerda ou direita.</a:t>
            </a:r>
            <a:endParaRPr lang="en-US" sz="1552" dirty="0"/>
          </a:p>
        </p:txBody>
      </p:sp>
      <p:sp>
        <p:nvSpPr>
          <p:cNvPr id="13" name="Shape 9"/>
          <p:cNvSpPr/>
          <p:nvPr/>
        </p:nvSpPr>
        <p:spPr>
          <a:xfrm>
            <a:off x="6176129" y="5757029"/>
            <a:ext cx="7764542" cy="1163003"/>
          </a:xfrm>
          <a:prstGeom prst="roundRect">
            <a:avLst>
              <a:gd name="adj" fmla="val 305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96037" y="5976938"/>
            <a:ext cx="231838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2"/>
              </a:lnSpc>
              <a:buNone/>
            </a:pPr>
            <a:r>
              <a:rPr lang="en-US" sz="1826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Estados</a:t>
            </a:r>
            <a:endParaRPr lang="en-US" sz="1826" dirty="0"/>
          </a:p>
        </p:txBody>
      </p:sp>
      <p:sp>
        <p:nvSpPr>
          <p:cNvPr id="15" name="Text 11"/>
          <p:cNvSpPr/>
          <p:nvPr/>
        </p:nvSpPr>
        <p:spPr>
          <a:xfrm>
            <a:off x="6396037" y="6384846"/>
            <a:ext cx="732472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estado atual da máquina determina a ação a ser tomada.</a:t>
            </a:r>
            <a:endParaRPr lang="en-US" sz="155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6445"/>
            <a:ext cx="997160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Elementos de uma Máquina de Turing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256240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Máquinas de Turing são compostas por elementos-chave que interagem para realizar cálculos.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17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Alfabeto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4785717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 conjunto finito de símbolos que podem ser escritos na fita.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07462" y="417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Estado Inicial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5407462" y="4785717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estado em que a máquina inicia a computação.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46231" y="417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Estado Final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9846231" y="478571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estado que indica que a computação foi concluída com sucesso.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1009" y="778907"/>
            <a:ext cx="7774781" cy="1150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30"/>
              </a:lnSpc>
              <a:buNone/>
            </a:pPr>
            <a:r>
              <a:rPr lang="en-US" sz="3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Funcionamento de uma Máquina de Turing</a:t>
            </a:r>
            <a:endParaRPr lang="en-US" sz="3624" dirty="0"/>
          </a:p>
        </p:txBody>
      </p:sp>
      <p:sp>
        <p:nvSpPr>
          <p:cNvPr id="6" name="Text 2"/>
          <p:cNvSpPr/>
          <p:nvPr/>
        </p:nvSpPr>
        <p:spPr>
          <a:xfrm>
            <a:off x="6171009" y="2222897"/>
            <a:ext cx="7774781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lê o símbolo atual na fita, consulta sua tabela de transições e realiza uma ação.</a:t>
            </a:r>
            <a:endParaRPr lang="en-US" sz="154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09" y="2755821"/>
            <a:ext cx="978098" cy="15649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2478" y="2951440"/>
            <a:ext cx="2301478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5"/>
              </a:lnSpc>
              <a:buNone/>
            </a:pPr>
            <a:r>
              <a:rPr lang="en-US" sz="1812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Leitura</a:t>
            </a:r>
            <a:endParaRPr lang="en-US" sz="1812" dirty="0"/>
          </a:p>
        </p:txBody>
      </p:sp>
      <p:sp>
        <p:nvSpPr>
          <p:cNvPr id="9" name="Text 4"/>
          <p:cNvSpPr/>
          <p:nvPr/>
        </p:nvSpPr>
        <p:spPr>
          <a:xfrm>
            <a:off x="7442478" y="3356372"/>
            <a:ext cx="650331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lê o símbolo atual na fita.</a:t>
            </a:r>
            <a:endParaRPr lang="en-US" sz="154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009" y="4320778"/>
            <a:ext cx="978098" cy="15649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478" y="4516398"/>
            <a:ext cx="2301478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5"/>
              </a:lnSpc>
              <a:buNone/>
            </a:pPr>
            <a:r>
              <a:rPr lang="en-US" sz="1812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Consulta</a:t>
            </a:r>
            <a:endParaRPr lang="en-US" sz="1812" dirty="0"/>
          </a:p>
        </p:txBody>
      </p:sp>
      <p:sp>
        <p:nvSpPr>
          <p:cNvPr id="12" name="Text 6"/>
          <p:cNvSpPr/>
          <p:nvPr/>
        </p:nvSpPr>
        <p:spPr>
          <a:xfrm>
            <a:off x="7442478" y="4921329"/>
            <a:ext cx="6503313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consulta a tabela de transições para determinar a ação a ser tomada.</a:t>
            </a:r>
            <a:endParaRPr lang="en-US" sz="154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009" y="5885736"/>
            <a:ext cx="978098" cy="15649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478" y="6081355"/>
            <a:ext cx="2301478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5"/>
              </a:lnSpc>
              <a:buNone/>
            </a:pPr>
            <a:r>
              <a:rPr lang="en-US" sz="1812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Ação</a:t>
            </a:r>
            <a:endParaRPr lang="en-US" sz="1812" dirty="0"/>
          </a:p>
        </p:txBody>
      </p:sp>
      <p:sp>
        <p:nvSpPr>
          <p:cNvPr id="15" name="Text 8"/>
          <p:cNvSpPr/>
          <p:nvPr/>
        </p:nvSpPr>
        <p:spPr>
          <a:xfrm>
            <a:off x="7442478" y="6486287"/>
            <a:ext cx="6503313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escreve um novo símbolo na fita, move a cabeça para a esquerda ou direita e muda para um novo estado.</a:t>
            </a:r>
            <a:endParaRPr lang="en-US" sz="15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6837" y="649248"/>
            <a:ext cx="4305895" cy="538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38"/>
              </a:lnSpc>
              <a:buNone/>
            </a:pPr>
            <a:r>
              <a:rPr lang="en-US" sz="339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Autômatos de Pilha</a:t>
            </a:r>
            <a:endParaRPr lang="en-US" sz="3391" dirty="0"/>
          </a:p>
        </p:txBody>
      </p:sp>
      <p:sp>
        <p:nvSpPr>
          <p:cNvPr id="6" name="Text 2"/>
          <p:cNvSpPr/>
          <p:nvPr/>
        </p:nvSpPr>
        <p:spPr>
          <a:xfrm>
            <a:off x="6126837" y="1461968"/>
            <a:ext cx="7863126" cy="585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Autômatos de Pilha são modelos de computação abstratos que se assemelham às Máquinas de Turing, mas com uma pilha em vez de uma fita.</a:t>
            </a:r>
            <a:endParaRPr lang="en-US" sz="144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837" y="2253377"/>
            <a:ext cx="457438" cy="4574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6837" y="2893814"/>
            <a:ext cx="2152888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Pilha</a:t>
            </a:r>
            <a:endParaRPr lang="en-US" sz="1695" dirty="0"/>
          </a:p>
        </p:txBody>
      </p:sp>
      <p:sp>
        <p:nvSpPr>
          <p:cNvPr id="9" name="Text 4"/>
          <p:cNvSpPr/>
          <p:nvPr/>
        </p:nvSpPr>
        <p:spPr>
          <a:xfrm>
            <a:off x="6126837" y="3272671"/>
            <a:ext cx="7863126" cy="585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estrutura de dados que armazena os símbolos em uma ordem específica, com acesso apenas ao elemento superior.</a:t>
            </a:r>
            <a:endParaRPr lang="en-US" sz="144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37" y="4407218"/>
            <a:ext cx="457438" cy="4574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6837" y="5047655"/>
            <a:ext cx="2152888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Estado Atual</a:t>
            </a:r>
            <a:endParaRPr lang="en-US" sz="1695" dirty="0"/>
          </a:p>
        </p:txBody>
      </p:sp>
      <p:sp>
        <p:nvSpPr>
          <p:cNvPr id="12" name="Text 6"/>
          <p:cNvSpPr/>
          <p:nvPr/>
        </p:nvSpPr>
        <p:spPr>
          <a:xfrm>
            <a:off x="6126837" y="5426512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Representa a configuração atual do autômato.</a:t>
            </a:r>
            <a:endParaRPr lang="en-US" sz="144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837" y="6268283"/>
            <a:ext cx="457438" cy="4574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26837" y="6908721"/>
            <a:ext cx="2152888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Entrada</a:t>
            </a:r>
            <a:endParaRPr lang="en-US" sz="1695" dirty="0"/>
          </a:p>
        </p:txBody>
      </p:sp>
      <p:sp>
        <p:nvSpPr>
          <p:cNvPr id="15" name="Text 8"/>
          <p:cNvSpPr/>
          <p:nvPr/>
        </p:nvSpPr>
        <p:spPr>
          <a:xfrm>
            <a:off x="6126837" y="7287578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sequência de símbolos que o autômato recebe.</a:t>
            </a:r>
            <a:endParaRPr lang="en-US" sz="144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169" y="1191577"/>
            <a:ext cx="6307574" cy="528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61"/>
              </a:lnSpc>
              <a:buNone/>
            </a:pPr>
            <a:r>
              <a:rPr lang="en-US" sz="332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Definição de Autômatos de Pilha</a:t>
            </a:r>
            <a:endParaRPr lang="en-US" sz="3329" dirty="0"/>
          </a:p>
        </p:txBody>
      </p:sp>
      <p:sp>
        <p:nvSpPr>
          <p:cNvPr id="6" name="Text 2"/>
          <p:cNvSpPr/>
          <p:nvPr/>
        </p:nvSpPr>
        <p:spPr>
          <a:xfrm>
            <a:off x="6115169" y="1989415"/>
            <a:ext cx="7886462" cy="574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41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Autômatos de Pilha são máquinas abstratas que usam uma pilha para armazenar e manipular dados durante a computação.</a:t>
            </a:r>
            <a:endParaRPr lang="en-US" sz="1415" dirty="0"/>
          </a:p>
        </p:txBody>
      </p:sp>
      <p:sp>
        <p:nvSpPr>
          <p:cNvPr id="7" name="Shape 3"/>
          <p:cNvSpPr/>
          <p:nvPr/>
        </p:nvSpPr>
        <p:spPr>
          <a:xfrm>
            <a:off x="6115169" y="2968347"/>
            <a:ext cx="404217" cy="404217"/>
          </a:xfrm>
          <a:prstGeom prst="roundRect">
            <a:avLst>
              <a:gd name="adj" fmla="val 80011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41137" y="3043595"/>
            <a:ext cx="152162" cy="253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97"/>
              </a:lnSpc>
              <a:buNone/>
            </a:pPr>
            <a:r>
              <a:rPr lang="en-US" sz="199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7" dirty="0"/>
          </a:p>
        </p:txBody>
      </p:sp>
      <p:sp>
        <p:nvSpPr>
          <p:cNvPr id="9" name="Text 5"/>
          <p:cNvSpPr/>
          <p:nvPr/>
        </p:nvSpPr>
        <p:spPr>
          <a:xfrm>
            <a:off x="6699052" y="2968347"/>
            <a:ext cx="2113717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66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Pilha</a:t>
            </a:r>
            <a:endParaRPr lang="en-US" sz="1664" dirty="0"/>
          </a:p>
        </p:txBody>
      </p:sp>
      <p:sp>
        <p:nvSpPr>
          <p:cNvPr id="10" name="Text 6"/>
          <p:cNvSpPr/>
          <p:nvPr/>
        </p:nvSpPr>
        <p:spPr>
          <a:xfrm>
            <a:off x="6699052" y="3340179"/>
            <a:ext cx="7302579" cy="574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41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É uma estrutura de dados que permite apenas operações de empilhamento (push) e desempilhamento (pop) de elementos.</a:t>
            </a:r>
            <a:endParaRPr lang="en-US" sz="1415" dirty="0"/>
          </a:p>
        </p:txBody>
      </p:sp>
      <p:sp>
        <p:nvSpPr>
          <p:cNvPr id="11" name="Shape 7"/>
          <p:cNvSpPr/>
          <p:nvPr/>
        </p:nvSpPr>
        <p:spPr>
          <a:xfrm>
            <a:off x="6115169" y="4296727"/>
            <a:ext cx="404217" cy="404217"/>
          </a:xfrm>
          <a:prstGeom prst="roundRect">
            <a:avLst>
              <a:gd name="adj" fmla="val 80011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41137" y="4371975"/>
            <a:ext cx="152162" cy="253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97"/>
              </a:lnSpc>
              <a:buNone/>
            </a:pPr>
            <a:r>
              <a:rPr lang="en-US" sz="199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7" dirty="0"/>
          </a:p>
        </p:txBody>
      </p:sp>
      <p:sp>
        <p:nvSpPr>
          <p:cNvPr id="13" name="Text 9"/>
          <p:cNvSpPr/>
          <p:nvPr/>
        </p:nvSpPr>
        <p:spPr>
          <a:xfrm>
            <a:off x="6699052" y="4296727"/>
            <a:ext cx="2113717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66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Estado</a:t>
            </a:r>
            <a:endParaRPr lang="en-US" sz="1664" dirty="0"/>
          </a:p>
        </p:txBody>
      </p:sp>
      <p:sp>
        <p:nvSpPr>
          <p:cNvPr id="14" name="Text 10"/>
          <p:cNvSpPr/>
          <p:nvPr/>
        </p:nvSpPr>
        <p:spPr>
          <a:xfrm>
            <a:off x="6699052" y="4668560"/>
            <a:ext cx="7302579" cy="2874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41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autômato tem um estado atual, que é modificado durante a computação.</a:t>
            </a:r>
            <a:endParaRPr lang="en-US" sz="1415" dirty="0"/>
          </a:p>
        </p:txBody>
      </p:sp>
      <p:sp>
        <p:nvSpPr>
          <p:cNvPr id="15" name="Shape 11"/>
          <p:cNvSpPr/>
          <p:nvPr/>
        </p:nvSpPr>
        <p:spPr>
          <a:xfrm>
            <a:off x="6115169" y="5337691"/>
            <a:ext cx="404217" cy="404217"/>
          </a:xfrm>
          <a:prstGeom prst="roundRect">
            <a:avLst>
              <a:gd name="adj" fmla="val 80011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41137" y="5412938"/>
            <a:ext cx="152162" cy="253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97"/>
              </a:lnSpc>
              <a:buNone/>
            </a:pPr>
            <a:r>
              <a:rPr lang="en-US" sz="199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7" dirty="0"/>
          </a:p>
        </p:txBody>
      </p:sp>
      <p:sp>
        <p:nvSpPr>
          <p:cNvPr id="17" name="Text 13"/>
          <p:cNvSpPr/>
          <p:nvPr/>
        </p:nvSpPr>
        <p:spPr>
          <a:xfrm>
            <a:off x="6699052" y="5337691"/>
            <a:ext cx="2113717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66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Tabela de Transições</a:t>
            </a:r>
            <a:endParaRPr lang="en-US" sz="1664" dirty="0"/>
          </a:p>
        </p:txBody>
      </p:sp>
      <p:sp>
        <p:nvSpPr>
          <p:cNvPr id="18" name="Text 14"/>
          <p:cNvSpPr/>
          <p:nvPr/>
        </p:nvSpPr>
        <p:spPr>
          <a:xfrm>
            <a:off x="6699052" y="5709523"/>
            <a:ext cx="7302579" cy="2874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41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 as regras que determinam como o autômato se comporta em resposta à entrada.</a:t>
            </a:r>
            <a:endParaRPr lang="en-US" sz="1415" dirty="0"/>
          </a:p>
        </p:txBody>
      </p:sp>
      <p:sp>
        <p:nvSpPr>
          <p:cNvPr id="19" name="Shape 15"/>
          <p:cNvSpPr/>
          <p:nvPr/>
        </p:nvSpPr>
        <p:spPr>
          <a:xfrm>
            <a:off x="6115169" y="6378654"/>
            <a:ext cx="404217" cy="404217"/>
          </a:xfrm>
          <a:prstGeom prst="roundRect">
            <a:avLst>
              <a:gd name="adj" fmla="val 80011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41137" y="6453902"/>
            <a:ext cx="152162" cy="253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97"/>
              </a:lnSpc>
              <a:buNone/>
            </a:pPr>
            <a:r>
              <a:rPr lang="en-US" sz="199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997" dirty="0"/>
          </a:p>
        </p:txBody>
      </p:sp>
      <p:sp>
        <p:nvSpPr>
          <p:cNvPr id="21" name="Text 17"/>
          <p:cNvSpPr/>
          <p:nvPr/>
        </p:nvSpPr>
        <p:spPr>
          <a:xfrm>
            <a:off x="6699052" y="6378654"/>
            <a:ext cx="2113717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66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Entrada</a:t>
            </a:r>
            <a:endParaRPr lang="en-US" sz="1664" dirty="0"/>
          </a:p>
        </p:txBody>
      </p:sp>
      <p:sp>
        <p:nvSpPr>
          <p:cNvPr id="22" name="Text 18"/>
          <p:cNvSpPr/>
          <p:nvPr/>
        </p:nvSpPr>
        <p:spPr>
          <a:xfrm>
            <a:off x="6699052" y="6750487"/>
            <a:ext cx="7302579" cy="2874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41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sequência de símbolos que o autômato recebe como entrada.</a:t>
            </a:r>
            <a:endParaRPr lang="en-US" sz="14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54868" y="488275"/>
            <a:ext cx="9120664" cy="1043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08"/>
              </a:lnSpc>
              <a:buNone/>
            </a:pPr>
            <a:r>
              <a:rPr lang="en-US" sz="3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Aplicações das Máquinas de Turing e Autômatos de Pilha</a:t>
            </a:r>
            <a:endParaRPr lang="en-US" sz="3287" dirty="0"/>
          </a:p>
        </p:txBody>
      </p:sp>
      <p:sp>
        <p:nvSpPr>
          <p:cNvPr id="5" name="Text 2"/>
          <p:cNvSpPr/>
          <p:nvPr/>
        </p:nvSpPr>
        <p:spPr>
          <a:xfrm>
            <a:off x="2754868" y="1886545"/>
            <a:ext cx="9120664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Máquinas de Turing e os Autômatos de Pilha têm aplicações importantes em diversas áreas da computação.</a:t>
            </a:r>
            <a:endParaRPr lang="en-US" sz="1397" dirty="0"/>
          </a:p>
        </p:txBody>
      </p:sp>
      <p:sp>
        <p:nvSpPr>
          <p:cNvPr id="6" name="Shape 3"/>
          <p:cNvSpPr/>
          <p:nvPr/>
        </p:nvSpPr>
        <p:spPr>
          <a:xfrm>
            <a:off x="7304127" y="2369939"/>
            <a:ext cx="22146" cy="5371267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4"/>
          <p:cNvSpPr/>
          <p:nvPr/>
        </p:nvSpPr>
        <p:spPr>
          <a:xfrm>
            <a:off x="6494740" y="2757964"/>
            <a:ext cx="620911" cy="22146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7115651" y="2569488"/>
            <a:ext cx="399098" cy="399098"/>
          </a:xfrm>
          <a:prstGeom prst="roundRect">
            <a:avLst>
              <a:gd name="adj" fmla="val 8001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40072" y="2643783"/>
            <a:ext cx="150257" cy="2505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2"/>
              </a:lnSpc>
              <a:buNone/>
            </a:pPr>
            <a:r>
              <a:rPr lang="en-US" sz="1972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72" dirty="0"/>
          </a:p>
        </p:txBody>
      </p:sp>
      <p:sp>
        <p:nvSpPr>
          <p:cNvPr id="10" name="Text 7"/>
          <p:cNvSpPr/>
          <p:nvPr/>
        </p:nvSpPr>
        <p:spPr>
          <a:xfrm>
            <a:off x="4252436" y="2547342"/>
            <a:ext cx="2087047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054"/>
              </a:lnSpc>
              <a:buNone/>
            </a:pPr>
            <a:r>
              <a:rPr lang="en-US" sz="164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Linguagens Formais</a:t>
            </a:r>
            <a:endParaRPr lang="en-US" sz="1643" dirty="0"/>
          </a:p>
        </p:txBody>
      </p:sp>
      <p:sp>
        <p:nvSpPr>
          <p:cNvPr id="11" name="Text 8"/>
          <p:cNvSpPr/>
          <p:nvPr/>
        </p:nvSpPr>
        <p:spPr>
          <a:xfrm>
            <a:off x="2754868" y="2914650"/>
            <a:ext cx="3584615" cy="851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Máquinas de Turing podem ser usadas para reconhecer e gerar linguagens formais, como linguagens regulares e livres de contexto.</a:t>
            </a:r>
            <a:endParaRPr lang="en-US" sz="1397" dirty="0"/>
          </a:p>
        </p:txBody>
      </p:sp>
      <p:sp>
        <p:nvSpPr>
          <p:cNvPr id="12" name="Shape 9"/>
          <p:cNvSpPr/>
          <p:nvPr/>
        </p:nvSpPr>
        <p:spPr>
          <a:xfrm>
            <a:off x="7514749" y="3644979"/>
            <a:ext cx="620911" cy="22146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5651" y="3456503"/>
            <a:ext cx="399098" cy="399098"/>
          </a:xfrm>
          <a:prstGeom prst="roundRect">
            <a:avLst>
              <a:gd name="adj" fmla="val 8001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0072" y="3530798"/>
            <a:ext cx="150257" cy="2505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2"/>
              </a:lnSpc>
              <a:buNone/>
            </a:pPr>
            <a:r>
              <a:rPr lang="en-US" sz="1972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72" dirty="0"/>
          </a:p>
        </p:txBody>
      </p:sp>
      <p:sp>
        <p:nvSpPr>
          <p:cNvPr id="15" name="Text 12"/>
          <p:cNvSpPr/>
          <p:nvPr/>
        </p:nvSpPr>
        <p:spPr>
          <a:xfrm>
            <a:off x="8290917" y="3434358"/>
            <a:ext cx="2087047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54"/>
              </a:lnSpc>
              <a:buNone/>
            </a:pPr>
            <a:r>
              <a:rPr lang="en-US" sz="164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Análise Sintática</a:t>
            </a:r>
            <a:endParaRPr lang="en-US" sz="1643" dirty="0"/>
          </a:p>
        </p:txBody>
      </p:sp>
      <p:sp>
        <p:nvSpPr>
          <p:cNvPr id="16" name="Text 13"/>
          <p:cNvSpPr/>
          <p:nvPr/>
        </p:nvSpPr>
        <p:spPr>
          <a:xfrm>
            <a:off x="8290917" y="3801666"/>
            <a:ext cx="3584615" cy="1135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Autômatos de Pilha são usados ​​na análise sintática de linguagens de programação, verificando se o código fonte está gramaticalmente correto.</a:t>
            </a:r>
            <a:endParaRPr lang="en-US" sz="1397" dirty="0"/>
          </a:p>
        </p:txBody>
      </p:sp>
      <p:sp>
        <p:nvSpPr>
          <p:cNvPr id="17" name="Shape 14"/>
          <p:cNvSpPr/>
          <p:nvPr/>
        </p:nvSpPr>
        <p:spPr>
          <a:xfrm>
            <a:off x="6494740" y="4662368"/>
            <a:ext cx="620911" cy="22146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5"/>
          <p:cNvSpPr/>
          <p:nvPr/>
        </p:nvSpPr>
        <p:spPr>
          <a:xfrm>
            <a:off x="7115651" y="4473893"/>
            <a:ext cx="399098" cy="399098"/>
          </a:xfrm>
          <a:prstGeom prst="roundRect">
            <a:avLst>
              <a:gd name="adj" fmla="val 8001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40072" y="4548187"/>
            <a:ext cx="150257" cy="2505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2"/>
              </a:lnSpc>
              <a:buNone/>
            </a:pPr>
            <a:r>
              <a:rPr lang="en-US" sz="1972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72" dirty="0"/>
          </a:p>
        </p:txBody>
      </p:sp>
      <p:sp>
        <p:nvSpPr>
          <p:cNvPr id="20" name="Text 17"/>
          <p:cNvSpPr/>
          <p:nvPr/>
        </p:nvSpPr>
        <p:spPr>
          <a:xfrm>
            <a:off x="4252436" y="4451747"/>
            <a:ext cx="2087047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054"/>
              </a:lnSpc>
              <a:buNone/>
            </a:pPr>
            <a:r>
              <a:rPr lang="en-US" sz="164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Compiladores</a:t>
            </a:r>
            <a:endParaRPr lang="en-US" sz="1643" dirty="0"/>
          </a:p>
        </p:txBody>
      </p:sp>
      <p:sp>
        <p:nvSpPr>
          <p:cNvPr id="21" name="Text 18"/>
          <p:cNvSpPr/>
          <p:nvPr/>
        </p:nvSpPr>
        <p:spPr>
          <a:xfrm>
            <a:off x="2754868" y="4819055"/>
            <a:ext cx="3584615" cy="851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Autômatos de Pilha são usados ​​em compiladores para analisar a estrutura do código e gerar código de máquina.</a:t>
            </a:r>
            <a:endParaRPr lang="en-US" sz="1397" dirty="0"/>
          </a:p>
        </p:txBody>
      </p:sp>
      <p:sp>
        <p:nvSpPr>
          <p:cNvPr id="22" name="Shape 19"/>
          <p:cNvSpPr/>
          <p:nvPr/>
        </p:nvSpPr>
        <p:spPr>
          <a:xfrm>
            <a:off x="7514749" y="5679877"/>
            <a:ext cx="620911" cy="22146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3" name="Shape 20"/>
          <p:cNvSpPr/>
          <p:nvPr/>
        </p:nvSpPr>
        <p:spPr>
          <a:xfrm>
            <a:off x="7115651" y="5491401"/>
            <a:ext cx="399098" cy="399098"/>
          </a:xfrm>
          <a:prstGeom prst="roundRect">
            <a:avLst>
              <a:gd name="adj" fmla="val 8001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240072" y="5565696"/>
            <a:ext cx="150257" cy="2505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2"/>
              </a:lnSpc>
              <a:buNone/>
            </a:pPr>
            <a:r>
              <a:rPr lang="en-US" sz="1972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972" dirty="0"/>
          </a:p>
        </p:txBody>
      </p:sp>
      <p:sp>
        <p:nvSpPr>
          <p:cNvPr id="25" name="Text 22"/>
          <p:cNvSpPr/>
          <p:nvPr/>
        </p:nvSpPr>
        <p:spPr>
          <a:xfrm>
            <a:off x="8290917" y="5469255"/>
            <a:ext cx="2192655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54"/>
              </a:lnSpc>
              <a:buNone/>
            </a:pPr>
            <a:r>
              <a:rPr lang="en-US" sz="164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Verificação de Modelos</a:t>
            </a:r>
            <a:endParaRPr lang="en-US" sz="1643" dirty="0"/>
          </a:p>
        </p:txBody>
      </p:sp>
      <p:sp>
        <p:nvSpPr>
          <p:cNvPr id="26" name="Text 23"/>
          <p:cNvSpPr/>
          <p:nvPr/>
        </p:nvSpPr>
        <p:spPr>
          <a:xfrm>
            <a:off x="8290917" y="5836563"/>
            <a:ext cx="3584615" cy="851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Máquinas de Turing são usadas ​​para verificar a corretude de sistemas complexos, como sistemas de software.</a:t>
            </a:r>
            <a:endParaRPr lang="en-US" sz="1397" dirty="0"/>
          </a:p>
        </p:txBody>
      </p:sp>
      <p:sp>
        <p:nvSpPr>
          <p:cNvPr id="27" name="Shape 24"/>
          <p:cNvSpPr/>
          <p:nvPr/>
        </p:nvSpPr>
        <p:spPr>
          <a:xfrm>
            <a:off x="6494740" y="6555462"/>
            <a:ext cx="620911" cy="22146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28" name="Shape 25"/>
          <p:cNvSpPr/>
          <p:nvPr/>
        </p:nvSpPr>
        <p:spPr>
          <a:xfrm>
            <a:off x="7115651" y="6366986"/>
            <a:ext cx="399098" cy="399098"/>
          </a:xfrm>
          <a:prstGeom prst="roundRect">
            <a:avLst>
              <a:gd name="adj" fmla="val 8001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240072" y="6441281"/>
            <a:ext cx="150257" cy="2505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2"/>
              </a:lnSpc>
              <a:buNone/>
            </a:pPr>
            <a:r>
              <a:rPr lang="en-US" sz="1972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1972" dirty="0"/>
          </a:p>
        </p:txBody>
      </p:sp>
      <p:sp>
        <p:nvSpPr>
          <p:cNvPr id="30" name="Text 27"/>
          <p:cNvSpPr/>
          <p:nvPr/>
        </p:nvSpPr>
        <p:spPr>
          <a:xfrm>
            <a:off x="3790831" y="6344841"/>
            <a:ext cx="2548652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054"/>
              </a:lnSpc>
              <a:buNone/>
            </a:pPr>
            <a:r>
              <a:rPr lang="en-US" sz="164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Teoria da Computabilidade</a:t>
            </a:r>
            <a:endParaRPr lang="en-US" sz="1643" dirty="0"/>
          </a:p>
        </p:txBody>
      </p:sp>
      <p:sp>
        <p:nvSpPr>
          <p:cNvPr id="31" name="Text 28"/>
          <p:cNvSpPr/>
          <p:nvPr/>
        </p:nvSpPr>
        <p:spPr>
          <a:xfrm>
            <a:off x="2754868" y="6712148"/>
            <a:ext cx="3584615" cy="851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35"/>
              </a:lnSpc>
              <a:buNone/>
            </a:pPr>
            <a:r>
              <a:rPr lang="en-US" sz="139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Máquinas de Turing fornecem um modelo teórico para a computação, definindo os limites da capacidade computacional.</a:t>
            </a:r>
            <a:endParaRPr lang="en-US" sz="139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968693" y="1486019"/>
            <a:ext cx="3984069" cy="2462332"/>
          </a:xfrm>
          <a:prstGeom prst="roundRect">
            <a:avLst>
              <a:gd name="adj" fmla="val 18048"/>
            </a:avLst>
          </a:prstGeom>
          <a:noFill/>
          <a:ln w="3048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73" y="1516499"/>
            <a:ext cx="3923109" cy="24013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25696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Inicialização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4768215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de Turing é inicializada com a fita, o estado inicial, os estados de aceitação e as transições devidamente configurados.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5323046" y="1486019"/>
            <a:ext cx="3984069" cy="2462332"/>
          </a:xfrm>
          <a:prstGeom prst="roundRect">
            <a:avLst>
              <a:gd name="adj" fmla="val 18048"/>
            </a:avLst>
          </a:prstGeom>
          <a:noFill/>
          <a:ln w="30480">
            <a:solidFill>
              <a:srgbClr val="015F9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26" y="1516499"/>
            <a:ext cx="3923109" cy="24013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23046" y="425696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Execução</a:t>
            </a:r>
            <a:endParaRPr lang="en-US" sz="2287" dirty="0"/>
          </a:p>
        </p:txBody>
      </p:sp>
      <p:sp>
        <p:nvSpPr>
          <p:cNvPr id="11" name="Text 6"/>
          <p:cNvSpPr/>
          <p:nvPr/>
        </p:nvSpPr>
        <p:spPr>
          <a:xfrm>
            <a:off x="5323046" y="4768215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Durante a execução, a máquina lê o símbolo atual na fita, aplica a transição correspondente, escreve um novo símbolo, move a cabeça de leitura/escrita e muda o estado.</a:t>
            </a:r>
            <a:endParaRPr lang="en-US" sz="1944" dirty="0"/>
          </a:p>
        </p:txBody>
      </p:sp>
      <p:sp>
        <p:nvSpPr>
          <p:cNvPr id="12" name="Shape 7"/>
          <p:cNvSpPr/>
          <p:nvPr/>
        </p:nvSpPr>
        <p:spPr>
          <a:xfrm>
            <a:off x="9677400" y="1486019"/>
            <a:ext cx="3984188" cy="2462332"/>
          </a:xfrm>
          <a:prstGeom prst="roundRect">
            <a:avLst>
              <a:gd name="adj" fmla="val 18048"/>
            </a:avLst>
          </a:prstGeom>
          <a:noFill/>
          <a:ln w="30480">
            <a:solidFill>
              <a:srgbClr val="AD1F9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80" y="1516499"/>
            <a:ext cx="3923228" cy="24013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7400" y="425696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Parada</a:t>
            </a:r>
            <a:endParaRPr lang="en-US" sz="2287" dirty="0"/>
          </a:p>
        </p:txBody>
      </p:sp>
      <p:sp>
        <p:nvSpPr>
          <p:cNvPr id="15" name="Text 9"/>
          <p:cNvSpPr/>
          <p:nvPr/>
        </p:nvSpPr>
        <p:spPr>
          <a:xfrm>
            <a:off x="9677400" y="4768215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máquina para quando alcança um estado de aceitação ou quando não há transições aplicáveis.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89008" y="613529"/>
            <a:ext cx="8976598" cy="655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9"/>
              </a:lnSpc>
              <a:buNone/>
            </a:pPr>
            <a:r>
              <a:rPr lang="en-US" sz="412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Implementação de Máquina de Turing</a:t>
            </a:r>
            <a:endParaRPr lang="en-US" sz="4127" dirty="0"/>
          </a:p>
        </p:txBody>
      </p:sp>
      <p:sp>
        <p:nvSpPr>
          <p:cNvPr id="5" name="Text 2"/>
          <p:cNvSpPr/>
          <p:nvPr/>
        </p:nvSpPr>
        <p:spPr>
          <a:xfrm>
            <a:off x="1945362" y="1714024"/>
            <a:ext cx="11095911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806"/>
              </a:lnSpc>
              <a:buSzPct val="100000"/>
              <a:buChar char="•"/>
            </a:pPr>
            <a:r>
              <a:rPr lang="en-US" sz="1754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Inicialização</a:t>
            </a:r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fita, o estado inicial, os estados de aceitação e as transições são configurados nas funções dentro da classe </a:t>
            </a:r>
            <a:pPr algn="l" indent="0" marL="0">
              <a:lnSpc>
                <a:spcPts val="2806"/>
              </a:lnSpc>
              <a:buNone/>
            </a:pPr>
            <a:r>
              <a:rPr lang="en-US" sz="1754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TuringMachine</a:t>
            </a:r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4" dirty="0"/>
          </a:p>
        </p:txBody>
      </p:sp>
      <p:sp>
        <p:nvSpPr>
          <p:cNvPr id="6" name="Shape 3"/>
          <p:cNvSpPr/>
          <p:nvPr/>
        </p:nvSpPr>
        <p:spPr>
          <a:xfrm>
            <a:off x="1589008" y="2677239"/>
            <a:ext cx="11452265" cy="3541276"/>
          </a:xfrm>
          <a:prstGeom prst="roundRect">
            <a:avLst>
              <a:gd name="adj" fmla="val 11322"/>
            </a:avLst>
          </a:prstGeom>
          <a:solidFill>
            <a:srgbClr val="E7EBFE"/>
          </a:solidFill>
          <a:ln/>
        </p:spPr>
      </p:sp>
      <p:sp>
        <p:nvSpPr>
          <p:cNvPr id="7" name="Shape 4"/>
          <p:cNvSpPr/>
          <p:nvPr/>
        </p:nvSpPr>
        <p:spPr>
          <a:xfrm>
            <a:off x="1577935" y="2677239"/>
            <a:ext cx="11474410" cy="3541276"/>
          </a:xfrm>
          <a:prstGeom prst="roundRect">
            <a:avLst>
              <a:gd name="adj" fmla="val 944"/>
            </a:avLst>
          </a:prstGeom>
          <a:solidFill>
            <a:srgbClr val="E7EBFE"/>
          </a:solidFill>
          <a:ln/>
        </p:spPr>
      </p:sp>
      <p:sp>
        <p:nvSpPr>
          <p:cNvPr id="8" name="Text 5"/>
          <p:cNvSpPr/>
          <p:nvPr/>
        </p:nvSpPr>
        <p:spPr>
          <a:xfrm>
            <a:off x="1800582" y="2844284"/>
            <a:ext cx="11029117" cy="32071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tape = "0110"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initial_state = "q0"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accepting_states = {"q_accept"}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transitions = {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("q0", "0"): ("q1", "1", "R"),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("q1", "1"): ("q_accept", "1", "R"), }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tm = TuringMachine(tape, initial_state, accepting_states, transitions) result_tape, final_state = tm.run()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print(f"Fita final: {result_tape}") </a:t>
            </a:r>
            <a:endParaRPr lang="en-US" sz="1754" dirty="0"/>
          </a:p>
          <a:p>
            <a:pPr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print(f"Estado final: {final_state}")</a:t>
            </a:r>
            <a:endParaRPr lang="en-US" sz="1754" dirty="0"/>
          </a:p>
        </p:txBody>
      </p:sp>
      <p:sp>
        <p:nvSpPr>
          <p:cNvPr id="9" name="Text 6"/>
          <p:cNvSpPr/>
          <p:nvPr/>
        </p:nvSpPr>
        <p:spPr>
          <a:xfrm>
            <a:off x="1945362" y="6469023"/>
            <a:ext cx="11095911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806"/>
              </a:lnSpc>
              <a:buSzPct val="100000"/>
              <a:buChar char="•"/>
            </a:pPr>
            <a:r>
              <a:rPr lang="en-US" sz="1754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Execução</a:t>
            </a:r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máquina lê o símbolo atual na fita, aplica a transição correspondente, escreve um novo símbolo, move a cabeça de leitura/escrita e muda o estado.</a:t>
            </a:r>
            <a:endParaRPr lang="en-US" sz="1754" dirty="0"/>
          </a:p>
        </p:txBody>
      </p:sp>
      <p:sp>
        <p:nvSpPr>
          <p:cNvPr id="10" name="Text 7"/>
          <p:cNvSpPr/>
          <p:nvPr/>
        </p:nvSpPr>
        <p:spPr>
          <a:xfrm>
            <a:off x="1945362" y="7259598"/>
            <a:ext cx="1109591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06"/>
              </a:lnSpc>
              <a:buSzPct val="100000"/>
              <a:buChar char="•"/>
            </a:pPr>
            <a:r>
              <a:rPr lang="en-US" sz="1754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Parada</a:t>
            </a:r>
            <a:pPr algn="l" indent="0" marL="0">
              <a:lnSpc>
                <a:spcPts val="2806"/>
              </a:lnSpc>
              <a:buNone/>
            </a:pPr>
            <a:r>
              <a:rPr lang="en-US" sz="175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máquina para quando alcança um estado de aceitação ou quando não há transições aplicáveis.</a:t>
            </a:r>
            <a:endParaRPr lang="en-US" sz="17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2024-07-01T01:39:09Z</dcterms:created>
  <dcterms:modified xsi:type="dcterms:W3CDTF">2024-07-01T01:39:09Z</dcterms:modified>
</cp:coreProperties>
</file>